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89" r:id="rId3"/>
    <p:sldId id="319" r:id="rId4"/>
    <p:sldId id="291" r:id="rId5"/>
    <p:sldId id="258" r:id="rId6"/>
    <p:sldId id="264" r:id="rId7"/>
    <p:sldId id="265" r:id="rId8"/>
    <p:sldId id="266" r:id="rId9"/>
    <p:sldId id="267" r:id="rId10"/>
    <p:sldId id="292" r:id="rId11"/>
    <p:sldId id="269" r:id="rId12"/>
    <p:sldId id="322" r:id="rId13"/>
    <p:sldId id="270" r:id="rId14"/>
    <p:sldId id="294" r:id="rId15"/>
    <p:sldId id="272" r:id="rId16"/>
    <p:sldId id="323" r:id="rId17"/>
    <p:sldId id="298" r:id="rId18"/>
    <p:sldId id="295" r:id="rId19"/>
    <p:sldId id="274" r:id="rId20"/>
    <p:sldId id="275" r:id="rId21"/>
    <p:sldId id="276" r:id="rId22"/>
    <p:sldId id="277" r:id="rId23"/>
    <p:sldId id="296" r:id="rId24"/>
    <p:sldId id="279" r:id="rId25"/>
    <p:sldId id="300" r:id="rId26"/>
    <p:sldId id="324" r:id="rId27"/>
    <p:sldId id="304" r:id="rId28"/>
    <p:sldId id="305" r:id="rId29"/>
    <p:sldId id="306" r:id="rId30"/>
    <p:sldId id="307" r:id="rId31"/>
    <p:sldId id="308" r:id="rId32"/>
    <p:sldId id="320" r:id="rId33"/>
    <p:sldId id="318" r:id="rId34"/>
    <p:sldId id="310" r:id="rId35"/>
    <p:sldId id="311" r:id="rId36"/>
    <p:sldId id="313" r:id="rId37"/>
    <p:sldId id="316" r:id="rId38"/>
    <p:sldId id="314" r:id="rId39"/>
    <p:sldId id="312" r:id="rId40"/>
    <p:sldId id="260" r:id="rId41"/>
    <p:sldId id="317" r:id="rId42"/>
    <p:sldId id="32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61"/>
    <p:restoredTop sz="70442"/>
  </p:normalViewPr>
  <p:slideViewPr>
    <p:cSldViewPr snapToGrid="0" snapToObjects="1">
      <p:cViewPr varScale="1">
        <p:scale>
          <a:sx n="76" d="100"/>
          <a:sy n="76" d="100"/>
        </p:scale>
        <p:origin x="224" y="42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session we will focus on modeling. But, in the process,</a:t>
            </a:r>
            <a:r>
              <a:rPr lang="en-US" baseline="0" dirty="0" smtClean="0"/>
              <a:t> we will do a lot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The </a:t>
            </a:r>
            <a:r>
              <a:rPr lang="en-US" i="1" baseline="0" dirty="0" smtClean="0"/>
              <a:t>first()</a:t>
            </a:r>
            <a:r>
              <a:rPr lang="en-US" baseline="0" dirty="0" smtClean="0"/>
              <a:t> function only returns the correct result here because orders data frame is already sorted by </a:t>
            </a:r>
            <a:r>
              <a:rPr lang="en-US" baseline="0" dirty="0" err="1" smtClean="0"/>
              <a:t>order_time</a:t>
            </a:r>
            <a:r>
              <a:rPr lang="en-US" baseline="0" dirty="0" smtClean="0"/>
              <a:t>, such that the first value is also the minimum values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Subtracting </a:t>
            </a:r>
            <a:r>
              <a:rPr lang="en-US" i="1" baseline="0" dirty="0" err="1" smtClean="0"/>
              <a:t>result_time</a:t>
            </a:r>
            <a:r>
              <a:rPr lang="en-US" baseline="0" dirty="0" smtClean="0"/>
              <a:t> from </a:t>
            </a:r>
            <a:r>
              <a:rPr lang="en-US" i="1" baseline="0" dirty="0" err="1" smtClean="0"/>
              <a:t>order_time</a:t>
            </a:r>
            <a:r>
              <a:rPr lang="en-US" baseline="0" dirty="0" smtClean="0"/>
              <a:t> returns a time duration object. This object can be displayed using reasonable units automatically using the </a:t>
            </a:r>
            <a:r>
              <a:rPr lang="en-US" baseline="0" dirty="0" err="1" smtClean="0"/>
              <a:t>lubridate</a:t>
            </a:r>
            <a:r>
              <a:rPr lang="en-US" baseline="0" dirty="0" smtClean="0"/>
              <a:t> function </a:t>
            </a:r>
            <a:r>
              <a:rPr lang="en-US" i="1" baseline="0" dirty="0" err="1" smtClean="0"/>
              <a:t>as.duration</a:t>
            </a:r>
            <a:r>
              <a:rPr lang="en-US" baseline="0" dirty="0" smtClean="0"/>
              <a:t> or specifying particular units using the function </a:t>
            </a:r>
            <a:r>
              <a:rPr lang="en-US" i="1" baseline="0" dirty="0" err="1" smtClean="0"/>
              <a:t>difftime</a:t>
            </a:r>
            <a:r>
              <a:rPr lang="en-US" i="1" baseline="0" dirty="0" smtClean="0"/>
              <a:t>(time1, time2, units=“XXXXX”)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 smtClean="0"/>
              <a:t>Median</a:t>
            </a:r>
            <a:r>
              <a:rPr lang="en-US" i="0" dirty="0" smtClean="0"/>
              <a:t> function</a:t>
            </a:r>
            <a:r>
              <a:rPr lang="en-US" i="0" baseline="0" dirty="0" smtClean="0"/>
              <a:t> returns </a:t>
            </a:r>
            <a:r>
              <a:rPr lang="en-US" i="1" baseline="0" dirty="0" smtClean="0"/>
              <a:t>NA</a:t>
            </a:r>
            <a:r>
              <a:rPr lang="en-US" i="0" baseline="0" dirty="0" smtClean="0"/>
              <a:t> if any values are missing. This can be handled upstream by filtering out missing values. Or, this can be handled within the function by using the </a:t>
            </a:r>
            <a:r>
              <a:rPr lang="en-US" i="1" baseline="0" dirty="0" err="1" smtClean="0"/>
              <a:t>na.rm</a:t>
            </a:r>
            <a:r>
              <a:rPr lang="en-US" i="1" baseline="0" dirty="0" smtClean="0"/>
              <a:t> = TRUE</a:t>
            </a:r>
            <a:r>
              <a:rPr lang="en-US" i="0" baseline="0" dirty="0" smtClean="0"/>
              <a:t> argument to explicitly tell the function to remove and ignore any missing values. This would also be an issue for the </a:t>
            </a:r>
            <a:r>
              <a:rPr lang="en-US" i="1" baseline="0" dirty="0" smtClean="0"/>
              <a:t>min</a:t>
            </a:r>
            <a:r>
              <a:rPr lang="en-US" i="0" baseline="0" dirty="0" smtClean="0"/>
              <a:t> function, but there is no missingness in </a:t>
            </a:r>
            <a:r>
              <a:rPr lang="en-US" i="1" baseline="0" dirty="0" err="1" smtClean="0"/>
              <a:t>order_time</a:t>
            </a:r>
            <a:r>
              <a:rPr lang="en-US" i="0" baseline="0" dirty="0" smtClean="0"/>
              <a:t> (luckily, all orders have an order time!).</a:t>
            </a:r>
            <a:endParaRPr i="1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4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Note, we could also use the </a:t>
            </a:r>
            <a:r>
              <a:rPr lang="en-US" i="1" baseline="0" dirty="0" smtClean="0"/>
              <a:t>first()</a:t>
            </a:r>
            <a:r>
              <a:rPr lang="en-US" baseline="0" dirty="0" smtClean="0"/>
              <a:t> function to return the first </a:t>
            </a:r>
            <a:r>
              <a:rPr lang="en-US" baseline="0" dirty="0" err="1" smtClean="0"/>
              <a:t>order_time</a:t>
            </a:r>
            <a:r>
              <a:rPr lang="en-US" baseline="0" dirty="0" smtClean="0"/>
              <a:t>, but only if we sort the rows based on </a:t>
            </a:r>
            <a:r>
              <a:rPr lang="en-US" i="1" baseline="0" dirty="0" err="1" smtClean="0"/>
              <a:t>order_time</a:t>
            </a:r>
            <a:r>
              <a:rPr lang="en-US" baseline="0" dirty="0" smtClean="0"/>
              <a:t> beforehand.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Subtracting </a:t>
            </a:r>
            <a:r>
              <a:rPr lang="en-US" i="1" baseline="0" dirty="0" err="1" smtClean="0"/>
              <a:t>result_time</a:t>
            </a:r>
            <a:r>
              <a:rPr lang="en-US" baseline="0" dirty="0" smtClean="0"/>
              <a:t> from </a:t>
            </a:r>
            <a:r>
              <a:rPr lang="en-US" i="1" baseline="0" dirty="0" err="1" smtClean="0"/>
              <a:t>order_time</a:t>
            </a:r>
            <a:r>
              <a:rPr lang="en-US" baseline="0" dirty="0" smtClean="0"/>
              <a:t> returns a time duration object. This object can be displayed using reasonable units automatically using the </a:t>
            </a:r>
            <a:r>
              <a:rPr lang="en-US" baseline="0" dirty="0" err="1" smtClean="0"/>
              <a:t>lubridate</a:t>
            </a:r>
            <a:r>
              <a:rPr lang="en-US" baseline="0" dirty="0" smtClean="0"/>
              <a:t> function </a:t>
            </a:r>
            <a:r>
              <a:rPr lang="en-US" i="1" baseline="0" dirty="0" err="1" smtClean="0"/>
              <a:t>as.duration</a:t>
            </a:r>
            <a:r>
              <a:rPr lang="en-US" baseline="0" dirty="0" smtClean="0"/>
              <a:t> or specifying particular units using the function </a:t>
            </a:r>
            <a:r>
              <a:rPr lang="en-US" i="1" baseline="0" dirty="0" err="1" smtClean="0"/>
              <a:t>difftime</a:t>
            </a:r>
            <a:r>
              <a:rPr lang="en-US" i="1" baseline="0" dirty="0" smtClean="0"/>
              <a:t>(time1, time2, units=“XXXXX”)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 smtClean="0"/>
              <a:t>Median</a:t>
            </a:r>
            <a:r>
              <a:rPr lang="en-US" i="0" dirty="0" smtClean="0"/>
              <a:t> function</a:t>
            </a:r>
            <a:r>
              <a:rPr lang="en-US" i="0" baseline="0" dirty="0" smtClean="0"/>
              <a:t> returns </a:t>
            </a:r>
            <a:r>
              <a:rPr lang="en-US" i="1" baseline="0" dirty="0" smtClean="0"/>
              <a:t>NA</a:t>
            </a:r>
            <a:r>
              <a:rPr lang="en-US" i="0" baseline="0" dirty="0" smtClean="0"/>
              <a:t> if any values are missing. This can be handled upstream by filtering out missing values. Or, this can be handled within the function by using the </a:t>
            </a:r>
            <a:r>
              <a:rPr lang="en-US" i="1" baseline="0" dirty="0" err="1" smtClean="0"/>
              <a:t>na.rm</a:t>
            </a:r>
            <a:r>
              <a:rPr lang="en-US" i="1" baseline="0" dirty="0" smtClean="0"/>
              <a:t> = TRUE</a:t>
            </a:r>
            <a:r>
              <a:rPr lang="en-US" i="0" baseline="0" dirty="0" smtClean="0"/>
              <a:t> argument to explicitly tell the function to remove and ignore any missing values. This would also be an issue for the </a:t>
            </a:r>
            <a:r>
              <a:rPr lang="en-US" i="1" baseline="0" dirty="0" smtClean="0"/>
              <a:t>min</a:t>
            </a:r>
            <a:r>
              <a:rPr lang="en-US" i="0" baseline="0" dirty="0" smtClean="0"/>
              <a:t> function, but there is no missingness in </a:t>
            </a:r>
            <a:r>
              <a:rPr lang="en-US" i="1" baseline="0" dirty="0" err="1" smtClean="0"/>
              <a:t>order_time</a:t>
            </a:r>
            <a:r>
              <a:rPr lang="en-US" i="0" baseline="0" dirty="0" smtClean="0"/>
              <a:t> (luckily, all orders have an order time!).</a:t>
            </a:r>
            <a:endParaRPr i="1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09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 was</a:t>
            </a:r>
            <a:r>
              <a:rPr lang="en-US" baseline="0" dirty="0" smtClean="0"/>
              <a:t> a special case, because it can be calculated using </a:t>
            </a:r>
            <a:r>
              <a:rPr lang="en-US" i="1" baseline="0" dirty="0" smtClean="0"/>
              <a:t>summarize</a:t>
            </a:r>
            <a:r>
              <a:rPr lang="en-US" i="0" baseline="0" dirty="0" smtClean="0"/>
              <a:t> and not explicitly knowing which order is from which patient. But, to calculate the median (find the mid-point of the observations), we need to be able to assess each patient’s observations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94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Group_by</a:t>
            </a:r>
            <a:r>
              <a:rPr lang="en-US" dirty="0" smtClean="0"/>
              <a:t> is a challenging</a:t>
            </a:r>
            <a:r>
              <a:rPr lang="en-US" baseline="0" dirty="0" smtClean="0"/>
              <a:t> function to master, but </a:t>
            </a:r>
            <a:r>
              <a:rPr lang="en-US" b="1" baseline="0" dirty="0" smtClean="0"/>
              <a:t>extremely</a:t>
            </a:r>
            <a:r>
              <a:rPr lang="en-US" baseline="0" dirty="0" smtClean="0"/>
              <a:t> powerful. It is one of those tools that once you understand how to use, you cannot possibly go back to live without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idea is simple. I have one big data frame and I want to break the observations up into several groups. Then, I’m going to “look at” those groups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4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see that the resulting object</a:t>
            </a:r>
            <a:r>
              <a:rPr lang="en-US" baseline="0" dirty="0" smtClean="0"/>
              <a:t> has 45,002 rows that are broken up into 9,406 groups. Inherently, this means there are 9,406 distinct </a:t>
            </a:r>
            <a:r>
              <a:rPr lang="en-US" baseline="0" dirty="0" err="1" smtClean="0"/>
              <a:t>patient_id</a:t>
            </a:r>
            <a:r>
              <a:rPr lang="en-US" baseline="0" dirty="0" smtClean="0"/>
              <a:t>. Some of these groups will have a single observation. Many of these groups will have more than one observation.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80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are defining each</a:t>
            </a:r>
            <a:r>
              <a:rPr lang="en-US" baseline="0" dirty="0" smtClean="0"/>
              <a:t> group using two variables. So, each group has a unique combination of </a:t>
            </a:r>
            <a:r>
              <a:rPr lang="en-US" baseline="0" dirty="0" err="1" smtClean="0"/>
              <a:t>patient_id</a:t>
            </a:r>
            <a:r>
              <a:rPr lang="en-US" baseline="0" dirty="0" smtClean="0"/>
              <a:t> and department. This data frame has 9,406 distinct </a:t>
            </a:r>
            <a:r>
              <a:rPr lang="en-US" i="1" baseline="0" dirty="0" err="1" smtClean="0"/>
              <a:t>patient_id</a:t>
            </a:r>
            <a:r>
              <a:rPr lang="en-US" baseline="0" dirty="0" err="1" smtClean="0"/>
              <a:t>’s</a:t>
            </a:r>
            <a:r>
              <a:rPr lang="en-US" baseline="0" dirty="0" smtClean="0"/>
              <a:t> and 20 distinct </a:t>
            </a:r>
            <a:r>
              <a:rPr lang="en-US" i="1" baseline="0" dirty="0" smtClean="0"/>
              <a:t>department</a:t>
            </a:r>
            <a:r>
              <a:rPr lang="en-US" i="0" baseline="0" dirty="0" smtClean="0"/>
              <a:t>’s. Theoretically, we could have 9,406 * 20 = 188,120 different groups. But, there are only 10,102 groups. </a:t>
            </a:r>
            <a:r>
              <a:rPr lang="en-US" i="1" baseline="0" dirty="0" err="1" smtClean="0"/>
              <a:t>group_by</a:t>
            </a:r>
            <a:r>
              <a:rPr lang="en-US" i="0" baseline="0" dirty="0" smtClean="0"/>
              <a:t> only includes groups that are present in the data frame. It appears that in our dataset most patients are only seen in a single department, so the vast majority of theoretical </a:t>
            </a:r>
            <a:r>
              <a:rPr lang="en-US" i="0" baseline="0" dirty="0" err="1" smtClean="0"/>
              <a:t>patient_id</a:t>
            </a:r>
            <a:r>
              <a:rPr lang="en-US" i="0" baseline="0" dirty="0" smtClean="0"/>
              <a:t>-department combinations have no observations.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4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like we can apply </a:t>
            </a:r>
            <a:r>
              <a:rPr lang="en-US" i="1" dirty="0" smtClean="0"/>
              <a:t>summarize()</a:t>
            </a:r>
            <a:r>
              <a:rPr lang="en-US" dirty="0" smtClean="0"/>
              <a:t> to a full data</a:t>
            </a:r>
            <a:r>
              <a:rPr lang="en-US" baseline="0" dirty="0" smtClean="0"/>
              <a:t> frame, we can apply </a:t>
            </a:r>
            <a:r>
              <a:rPr lang="en-US" i="1" baseline="0" dirty="0" smtClean="0"/>
              <a:t>summarize()</a:t>
            </a:r>
            <a:r>
              <a:rPr lang="en-US" i="0" baseline="0" dirty="0" smtClean="0"/>
              <a:t> to each group separately.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1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This worked for mean, because we did not need to separate out observations by patient to</a:t>
            </a:r>
            <a:r>
              <a:rPr lang="en-US" baseline="0" dirty="0" smtClean="0"/>
              <a:t> calculate the mean.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333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Here</a:t>
            </a:r>
            <a:r>
              <a:rPr lang="en-US" baseline="0" dirty="0" smtClean="0"/>
              <a:t> we are nesting two levels of summarization. This can be confusing, so it is useful to walk through step-by-step. The first summarization is applied to each patient separately (groups separately). The second summarization is applied to the full data frame and summarizes the (patient) summary.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2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Apply a function</a:t>
            </a:r>
            <a:r>
              <a:rPr lang="en-US" baseline="0" dirty="0" smtClean="0"/>
              <a:t> (or functions)</a:t>
            </a:r>
            <a:r>
              <a:rPr lang="en-US" dirty="0" smtClean="0"/>
              <a:t> to all observations of a variable and return a single value, or summary.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911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Swap </a:t>
            </a:r>
            <a:r>
              <a:rPr lang="en-US" i="1" dirty="0" smtClean="0"/>
              <a:t>mean</a:t>
            </a:r>
            <a:r>
              <a:rPr lang="en-US" dirty="0" smtClean="0"/>
              <a:t> for </a:t>
            </a:r>
            <a:r>
              <a:rPr lang="en-US" i="1" dirty="0" smtClean="0"/>
              <a:t>median.</a:t>
            </a:r>
            <a:r>
              <a:rPr lang="en-US" i="0" baseline="0" dirty="0" smtClean="0"/>
              <a:t> First, calculate the number of orders per patient. Then calculate the median of those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43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 focus on `TSH` values, we need to filter the observations.</a:t>
            </a:r>
            <a:r>
              <a:rPr lang="en-US" baseline="0" dirty="0" smtClean="0"/>
              <a:t> The order of observations is critical here. The filter could also be applied after the </a:t>
            </a:r>
            <a:r>
              <a:rPr lang="en-US" baseline="0" dirty="0" err="1" smtClean="0"/>
              <a:t>group_by</a:t>
            </a:r>
            <a:r>
              <a:rPr lang="en-US" baseline="0" dirty="0" smtClean="0"/>
              <a:t>-summarize. But, that would be much less efficient, because it would summarize all tests and then throw out all except for TSH.</a:t>
            </a:r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50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quantile function ranks values and identifies values at specific percentiles, such</a:t>
            </a:r>
            <a:r>
              <a:rPr lang="en-US" baseline="0" dirty="0" smtClean="0"/>
              <a:t> as the value such that only 5% of values are lower. This is a good way of describing a distribution, or the range of commonly observed results, especially or non-normally distributed variables.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800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Finally</a:t>
            </a:r>
            <a:r>
              <a:rPr lang="en-US" baseline="0" dirty="0" smtClean="0"/>
              <a:t>, the second </a:t>
            </a:r>
            <a:r>
              <a:rPr lang="en-US" i="1" baseline="0" dirty="0" smtClean="0"/>
              <a:t>summarize()</a:t>
            </a:r>
            <a:r>
              <a:rPr lang="en-US" baseline="0" dirty="0" smtClean="0"/>
              <a:t> calculates the </a:t>
            </a:r>
            <a:r>
              <a:rPr lang="en-US" i="1" baseline="0" dirty="0" smtClean="0"/>
              <a:t>mean</a:t>
            </a:r>
            <a:r>
              <a:rPr lang="en-US" baseline="0" dirty="0" smtClean="0"/>
              <a:t> </a:t>
            </a:r>
            <a:r>
              <a:rPr lang="en-US" i="1" baseline="0" dirty="0" err="1" smtClean="0"/>
              <a:t>order_count</a:t>
            </a:r>
            <a:r>
              <a:rPr lang="en-US" baseline="0" dirty="0" smtClean="0"/>
              <a:t> across patients separately within each </a:t>
            </a:r>
            <a:r>
              <a:rPr lang="en-US" i="1" baseline="0" dirty="0" smtClean="0"/>
              <a:t>department</a:t>
            </a:r>
            <a:r>
              <a:rPr lang="en-US" baseline="0" dirty="0" smtClean="0"/>
              <a:t> (group). The final result is an ungrouped data frame, because the second </a:t>
            </a:r>
            <a:r>
              <a:rPr lang="en-US" i="1" baseline="0" dirty="0" smtClean="0"/>
              <a:t>summarize()</a:t>
            </a:r>
            <a:r>
              <a:rPr lang="en-US" baseline="0" dirty="0" smtClean="0"/>
              <a:t> rolls up the </a:t>
            </a:r>
            <a:r>
              <a:rPr lang="en-US" i="1" baseline="0" dirty="0" smtClean="0"/>
              <a:t>department </a:t>
            </a:r>
            <a:r>
              <a:rPr lang="en-US" baseline="0" dirty="0" smtClean="0"/>
              <a:t>groups.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690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5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Underlying question: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Is the distribution of the count of orders per patient different in the Internal Medicine and Family Medicine clinics?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Here we calculate</a:t>
            </a:r>
            <a:r>
              <a:rPr lang="en-US" baseline="0" dirty="0" smtClean="0"/>
              <a:t> order counts for all department-</a:t>
            </a:r>
            <a:r>
              <a:rPr lang="en-US" baseline="0" dirty="0" err="1" smtClean="0"/>
              <a:t>patient_id</a:t>
            </a:r>
            <a:r>
              <a:rPr lang="en-US" baseline="0" dirty="0" smtClean="0"/>
              <a:t> combinations and then only keep 2 specific departments. As we said before, this would be more efficient if the </a:t>
            </a:r>
            <a:r>
              <a:rPr lang="en-US" i="1" baseline="0" dirty="0" smtClean="0"/>
              <a:t>filter()</a:t>
            </a:r>
            <a:r>
              <a:rPr lang="en-US" i="0" baseline="0" dirty="0" smtClean="0"/>
              <a:t> were applied before the </a:t>
            </a:r>
            <a:r>
              <a:rPr lang="en-US" i="0" baseline="0" dirty="0" err="1" smtClean="0"/>
              <a:t>group_by</a:t>
            </a:r>
            <a:r>
              <a:rPr lang="en-US" i="0" baseline="0" dirty="0" smtClean="0"/>
              <a:t>()-summarize()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0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baseline="0" dirty="0" smtClean="0"/>
              <a:t>Also, note the use of the function </a:t>
            </a:r>
            <a:r>
              <a:rPr lang="en-US" i="1" baseline="0" dirty="0" smtClean="0"/>
              <a:t>ungroup()</a:t>
            </a:r>
            <a:r>
              <a:rPr lang="en-US" i="0" baseline="0" dirty="0" smtClean="0"/>
              <a:t>. This does what is sounds like. It undoes or rolls up all groups, returning an ungrouped data frame. This is necessary in this code chunk, because </a:t>
            </a:r>
            <a:r>
              <a:rPr lang="en-US" i="1" baseline="0" dirty="0" smtClean="0"/>
              <a:t>summarize()</a:t>
            </a:r>
            <a:r>
              <a:rPr lang="en-US" i="0" baseline="0" dirty="0" smtClean="0"/>
              <a:t> only rolls up a single group (</a:t>
            </a:r>
            <a:r>
              <a:rPr lang="en-US" i="0" baseline="0" dirty="0" err="1" smtClean="0"/>
              <a:t>patient_id</a:t>
            </a:r>
            <a:r>
              <a:rPr lang="en-US" i="0" baseline="0" dirty="0" smtClean="0"/>
              <a:t>). But, we have no need to summarize over departments, so we just </a:t>
            </a:r>
            <a:r>
              <a:rPr lang="en-US" i="1" baseline="0" dirty="0" smtClean="0"/>
              <a:t>ungroup()</a:t>
            </a:r>
            <a:r>
              <a:rPr lang="en-US" i="0" baseline="0" dirty="0" smtClean="0"/>
              <a:t>.</a:t>
            </a:r>
            <a:endParaRPr lang="en-US" dirty="0" smtClean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419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can plot a</a:t>
            </a:r>
            <a:r>
              <a:rPr lang="en-US" baseline="0" dirty="0" smtClean="0"/>
              <a:t> histogram using our </a:t>
            </a:r>
            <a:r>
              <a:rPr lang="en-US" baseline="0" dirty="0" err="1" smtClean="0"/>
              <a:t>ggplot</a:t>
            </a:r>
            <a:r>
              <a:rPr lang="en-US" baseline="0" dirty="0" smtClean="0"/>
              <a:t> skills. Note, here it could be informative to log-scale the axes or plot departments separately.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Order</a:t>
            </a:r>
            <a:r>
              <a:rPr lang="en-US" baseline="0" dirty="0" err="1" smtClean="0"/>
              <a:t>_count</a:t>
            </a:r>
            <a:r>
              <a:rPr lang="en-US" baseline="0" dirty="0" smtClean="0"/>
              <a:t> appears to not be normally distributed. There is a large right or positive skew. We could </a:t>
            </a:r>
            <a:r>
              <a:rPr lang="en-US" dirty="0" smtClean="0"/>
              <a:t>quantify the rightward</a:t>
            </a:r>
            <a:r>
              <a:rPr lang="en-US" baseline="0" dirty="0" smtClean="0"/>
              <a:t> skew in this population using the </a:t>
            </a:r>
            <a:r>
              <a:rPr lang="en-US" i="1" baseline="0" dirty="0" smtClean="0"/>
              <a:t>skew()</a:t>
            </a:r>
            <a:r>
              <a:rPr lang="en-US" baseline="0" dirty="0" smtClean="0"/>
              <a:t> function in the packages `psych` or `e1071`. A right-skewed distribution is very common for count variables, as well as many lab test results for which low values are much more common than higher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690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appeared non-normally distributed</a:t>
            </a:r>
            <a:r>
              <a:rPr lang="en-US" baseline="0" dirty="0" smtClean="0"/>
              <a:t> with a rightward skew, so we see that our mean is higher than our median (as it is shifted right by rarer, high values).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0040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has functions for</a:t>
            </a:r>
            <a:r>
              <a:rPr lang="en-US" baseline="0" dirty="0" smtClean="0"/>
              <a:t> common statistical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8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Mann-Whitney U-test</a:t>
            </a:r>
            <a:r>
              <a:rPr lang="en-US" baseline="0" dirty="0" smtClean="0"/>
              <a:t> or Wilcoxon rank-sum test evaluates the null hypothesis that a randomly sampled value from group 1 is equally likely to be greater than or less than a randomly sampled value from group 2. It tests whether the distribution of values in each group is the same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771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smtClean="0"/>
              <a:t>Interpretation:</a:t>
            </a:r>
            <a:r>
              <a:rPr lang="en-US" baseline="0" dirty="0" smtClean="0"/>
              <a:t> </a:t>
            </a:r>
            <a:r>
              <a:rPr lang="en-US" dirty="0" smtClean="0"/>
              <a:t>Results do not provide evidence for a difference</a:t>
            </a:r>
            <a:r>
              <a:rPr lang="en-US" baseline="0" dirty="0" smtClean="0"/>
              <a:t> in the number of tests ordered per patient between these two departments. P-value is not significant. Effect size estimate is very low (-4 x10^-5)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856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Kruskal</a:t>
            </a:r>
            <a:r>
              <a:rPr lang="en-US" dirty="0" smtClean="0"/>
              <a:t>-Wallis test evaluates how likely it is that the distributions</a:t>
            </a:r>
            <a:r>
              <a:rPr lang="en-US" baseline="0" dirty="0" smtClean="0"/>
              <a:t> in the groups originate from the same distribution.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baseline="0" dirty="0" smtClean="0"/>
              <a:t>Interpretation:</a:t>
            </a:r>
            <a:r>
              <a:rPr lang="en-US" baseline="0" dirty="0" smtClean="0"/>
              <a:t> Results suggest the </a:t>
            </a:r>
            <a:r>
              <a:rPr lang="en-US" baseline="0" dirty="0" err="1" smtClean="0"/>
              <a:t>pt</a:t>
            </a:r>
            <a:r>
              <a:rPr lang="en-US" baseline="0" dirty="0" smtClean="0"/>
              <a:t> order counts are differently distributed in at least one of these departments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The `.` is a shortcut to refer to the data frame that is passed by the pipe operator %&gt;%. This `.` is implied in </a:t>
            </a:r>
            <a:r>
              <a:rPr lang="en-US" baseline="0" dirty="0" err="1" smtClean="0"/>
              <a:t>tidyverse</a:t>
            </a:r>
            <a:r>
              <a:rPr lang="en-US" baseline="0" dirty="0" smtClean="0"/>
              <a:t> functions, but needs to be explicitly passed as a value for many other functions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The </a:t>
            </a:r>
            <a:r>
              <a:rPr lang="en-US" i="1" baseline="0" dirty="0" smtClean="0"/>
              <a:t>factor</a:t>
            </a:r>
            <a:r>
              <a:rPr lang="en-US" i="0" baseline="0" dirty="0" smtClean="0"/>
              <a:t> function converts the </a:t>
            </a:r>
            <a:r>
              <a:rPr lang="en-US" i="1" baseline="0" dirty="0" smtClean="0"/>
              <a:t>department</a:t>
            </a:r>
            <a:r>
              <a:rPr lang="en-US" i="0" baseline="0" dirty="0" smtClean="0"/>
              <a:t> variable from a character string to a factor. This data type is necessary for the grouping variable in the </a:t>
            </a:r>
            <a:r>
              <a:rPr lang="en-US" i="1" baseline="0" dirty="0" err="1" smtClean="0"/>
              <a:t>kruskal.test</a:t>
            </a:r>
            <a:r>
              <a:rPr lang="en-US" i="0" baseline="0" dirty="0" smtClean="0"/>
              <a:t> function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0" baseline="0" dirty="0" smtClean="0"/>
              <a:t>Would have been more efficient to apply the filter before the </a:t>
            </a:r>
            <a:r>
              <a:rPr lang="en-US" i="0" baseline="0" dirty="0" err="1" smtClean="0"/>
              <a:t>group_by</a:t>
            </a:r>
            <a:r>
              <a:rPr lang="en-US" i="0" baseline="0" dirty="0" smtClean="0"/>
              <a:t>-summarize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028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n()</a:t>
            </a:r>
            <a:r>
              <a:rPr lang="en-US" baseline="0" dirty="0" smtClean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786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n_distinct</a:t>
            </a:r>
            <a:r>
              <a:rPr lang="en-US" dirty="0" smtClean="0"/>
              <a:t>() counts the number of distinct,</a:t>
            </a:r>
            <a:r>
              <a:rPr lang="en-US" baseline="0" dirty="0" smtClean="0"/>
              <a:t> or unique, observations. So, while there are 4 rows, there are only 2 distinct </a:t>
            </a:r>
            <a:r>
              <a:rPr lang="en-US" baseline="0" dirty="0" err="1" smtClean="0"/>
              <a:t>patient_id’s</a:t>
            </a:r>
            <a:r>
              <a:rPr lang="en-US" baseline="0" dirty="0" smtClean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52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Since mean is the sum of observations divided by the count</a:t>
            </a:r>
            <a:r>
              <a:rPr lang="en-US" baseline="0" dirty="0" smtClean="0"/>
              <a:t> of the observations, we can calculate means by calculating these individual components and then dividing the sum by the 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Note, this could also have been done in several steps, in which each step were saved to an object and then that object were passed to the next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Notice the variable naming convention used here. We tried to use variable names following </a:t>
            </a:r>
            <a:r>
              <a:rPr lang="en-US" baseline="0" dirty="0" err="1" smtClean="0"/>
              <a:t>tidyverse</a:t>
            </a:r>
            <a:r>
              <a:rPr lang="en-US" baseline="0" dirty="0" smtClean="0"/>
              <a:t> conventions, in which the name fully describes the variable, but is as compact as possible. </a:t>
            </a:r>
            <a:r>
              <a:rPr lang="en-US" i="0" baseline="0" dirty="0" smtClean="0"/>
              <a:t>These are tough! For example, </a:t>
            </a:r>
            <a:r>
              <a:rPr lang="en-US" i="1" baseline="0" dirty="0" err="1" smtClean="0"/>
              <a:t>order_count</a:t>
            </a:r>
            <a:r>
              <a:rPr lang="en-US" i="0" baseline="0" dirty="0" smtClean="0"/>
              <a:t> could be simplified to </a:t>
            </a:r>
            <a:r>
              <a:rPr lang="en-US" i="1" baseline="0" dirty="0" smtClean="0"/>
              <a:t>count</a:t>
            </a:r>
            <a:r>
              <a:rPr lang="en-US" i="0" baseline="0" dirty="0" smtClean="0"/>
              <a:t>, but then it would not be distinguishable from </a:t>
            </a:r>
            <a:r>
              <a:rPr lang="en-US" i="1" baseline="0" dirty="0" err="1" smtClean="0"/>
              <a:t>pt_count</a:t>
            </a:r>
            <a:r>
              <a:rPr lang="en-US" i="0" baseline="0" dirty="0" smtClean="0"/>
              <a:t>. We have added the summarization operation to the end of the variable name (e.g. </a:t>
            </a:r>
            <a:r>
              <a:rPr lang="en-US" i="0" baseline="0" dirty="0" err="1" smtClean="0"/>
              <a:t>xxxxxxxx_mean</a:t>
            </a:r>
            <a:r>
              <a:rPr lang="en-US" i="0" baseline="0" dirty="0" smtClean="0"/>
              <a:t>) so the source quantity comes first, but this could be reversed and placed at the front.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523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Since mean is the sum of observations divided by the count</a:t>
            </a:r>
            <a:r>
              <a:rPr lang="en-US" baseline="0" dirty="0" smtClean="0"/>
              <a:t> of the observations, we can calculate means by calculating these individual components and then dividing the sum by the 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Note, this could also have been done in several steps, in which each step were saved to an object and then that object were passed to the next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Notice the variable naming convention used here. We tried to use variable names following </a:t>
            </a:r>
            <a:r>
              <a:rPr lang="en-US" baseline="0" dirty="0" err="1" smtClean="0"/>
              <a:t>tidyverse</a:t>
            </a:r>
            <a:r>
              <a:rPr lang="en-US" baseline="0" dirty="0" smtClean="0"/>
              <a:t> conventions, in which the name fully describes the variable, but is as compact as possible. </a:t>
            </a:r>
            <a:r>
              <a:rPr lang="en-US" i="0" baseline="0" dirty="0" smtClean="0"/>
              <a:t>These are tough! For example, </a:t>
            </a:r>
            <a:r>
              <a:rPr lang="en-US" i="1" baseline="0" dirty="0" err="1" smtClean="0"/>
              <a:t>order_count</a:t>
            </a:r>
            <a:r>
              <a:rPr lang="en-US" i="0" baseline="0" dirty="0" smtClean="0"/>
              <a:t> could be simplified to </a:t>
            </a:r>
            <a:r>
              <a:rPr lang="en-US" i="1" baseline="0" dirty="0" smtClean="0"/>
              <a:t>count</a:t>
            </a:r>
            <a:r>
              <a:rPr lang="en-US" i="0" baseline="0" dirty="0" smtClean="0"/>
              <a:t>, but then it would not be distinguishable from </a:t>
            </a:r>
            <a:r>
              <a:rPr lang="en-US" i="1" baseline="0" dirty="0" err="1" smtClean="0"/>
              <a:t>pt_count</a:t>
            </a:r>
            <a:r>
              <a:rPr lang="en-US" i="0" baseline="0" dirty="0" smtClean="0"/>
              <a:t>. We have added the summarization operation to the end of the variable name (e.g. </a:t>
            </a:r>
            <a:r>
              <a:rPr lang="en-US" i="0" baseline="0" dirty="0" err="1" smtClean="0"/>
              <a:t>xxxxxxxx_mean</a:t>
            </a:r>
            <a:r>
              <a:rPr lang="en-US" i="0" baseline="0" dirty="0" smtClean="0"/>
              <a:t>) so the source quantity comes first, but this could be reversed and placed at the front.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381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</a:t>
            </a:r>
            <a:r>
              <a:rPr lang="en-US" baseline="0" dirty="0" smtClean="0"/>
              <a:t> many native summary functions from base R and </a:t>
            </a:r>
            <a:r>
              <a:rPr lang="en-US" baseline="0" dirty="0" err="1" smtClean="0"/>
              <a:t>dplyr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5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err="1" smtClean="0"/>
              <a:t>result_time</a:t>
            </a:r>
            <a:r>
              <a:rPr lang="en-US" i="0" dirty="0" smtClean="0"/>
              <a:t> is missing for</a:t>
            </a:r>
            <a:r>
              <a:rPr lang="en-US" i="0" baseline="0" dirty="0" smtClean="0"/>
              <a:t> some orders, presumably because the tests were never resulted. Missing data, indicated as </a:t>
            </a:r>
            <a:r>
              <a:rPr lang="en-US" i="1" baseline="0" dirty="0" smtClean="0"/>
              <a:t>NA</a:t>
            </a:r>
            <a:r>
              <a:rPr lang="en-US" i="0" baseline="0" dirty="0" smtClean="0"/>
              <a:t>, can be really important. Ignoring missingness can lead to incorrect interpretation due to implicit bias. Some functions will automatically throw out missing data, and just print a warning, like </a:t>
            </a:r>
            <a:r>
              <a:rPr lang="en-US" i="0" baseline="0" dirty="0" err="1" smtClean="0"/>
              <a:t>ggplot</a:t>
            </a:r>
            <a:r>
              <a:rPr lang="en-US" i="0" baseline="0" dirty="0" smtClean="0"/>
              <a:t> functions. However, others will throw and error or return </a:t>
            </a:r>
            <a:r>
              <a:rPr lang="en-US" i="1" baseline="0" dirty="0" smtClean="0"/>
              <a:t>NA</a:t>
            </a:r>
            <a:r>
              <a:rPr lang="en-US" i="0" baseline="0" dirty="0" smtClean="0"/>
              <a:t>. This can be annoying, because it creates extra work. But, it is a much safer practice, because it forces you to explicitly handle missing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5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6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Introduction to R </a:t>
            </a:r>
            <a:br>
              <a:rPr lang="en-US" b="1" dirty="0" smtClean="0"/>
            </a:br>
            <a:r>
              <a:rPr lang="en-US" b="1" dirty="0" smtClean="0"/>
              <a:t>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Session 5</a:t>
            </a:r>
          </a:p>
          <a:p>
            <a:r>
              <a:rPr lang="en-US" sz="2000" b="1" dirty="0" smtClean="0"/>
              <a:t>Data Understanding: Stats</a:t>
            </a:r>
            <a:endParaRPr lang="en-US" sz="1600" b="1" dirty="0"/>
          </a:p>
          <a:p>
            <a:r>
              <a:rPr lang="en-US" dirty="0"/>
              <a:t>May 6, </a:t>
            </a:r>
            <a:r>
              <a:rPr lang="en-US" dirty="0" smtClean="0"/>
              <a:t>2019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Add onto the code in the above chunk to calculate:</a:t>
            </a:r>
          </a:p>
          <a:p>
            <a:r>
              <a:rPr lang="en-US" dirty="0" smtClean="0"/>
              <a:t>1) Mean count of orders per patient</a:t>
            </a:r>
          </a:p>
          <a:p>
            <a:r>
              <a:rPr lang="en-US" dirty="0" smtClean="0"/>
              <a:t>2) Mean count of orders per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3345" y="2315195"/>
            <a:ext cx="11485600" cy="201506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8" y="2490782"/>
            <a:ext cx="12360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orders_1 &lt;- orders %&gt;%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2026" y="716596"/>
            <a:ext cx="6096000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2800" b="1" dirty="0" smtClean="0"/>
              <a:t>Calculate: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1</a:t>
            </a:r>
            <a:r>
              <a:rPr lang="en-US" sz="2800" dirty="0"/>
              <a:t>) Mean count of orders per </a:t>
            </a:r>
            <a:r>
              <a:rPr lang="en-US" sz="2800" dirty="0" smtClean="0"/>
              <a:t>patient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776" y="4699451"/>
            <a:ext cx="6794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1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5821" y="2315194"/>
            <a:ext cx="11603124" cy="198353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8" y="2490782"/>
            <a:ext cx="12360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orders_1 &lt;- orders %&gt;%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(department)) %&gt;%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dept_order_count_mean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2026" y="716596"/>
            <a:ext cx="6096000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2800" b="1" dirty="0" smtClean="0"/>
              <a:t>Calculate: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2</a:t>
            </a:r>
            <a:r>
              <a:rPr lang="en-US" sz="2800" dirty="0"/>
              <a:t>) Mean count of orders per department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526" y="4905965"/>
            <a:ext cx="6731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4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2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4100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 </a:t>
            </a:r>
            <a:r>
              <a:rPr lang="en-US" i="1" dirty="0" smtClean="0"/>
              <a:t>summarize()</a:t>
            </a:r>
            <a:r>
              <a:rPr lang="en-US" dirty="0" smtClean="0"/>
              <a:t> to calculate:</a:t>
            </a:r>
          </a:p>
          <a:p>
            <a:r>
              <a:rPr lang="en-US" dirty="0" smtClean="0"/>
              <a:t>1) The date of the first (or minimum) order</a:t>
            </a:r>
          </a:p>
          <a:p>
            <a:r>
              <a:rPr lang="en-US" dirty="0" smtClean="0"/>
              <a:t>2) The median time difference between </a:t>
            </a:r>
            <a:r>
              <a:rPr lang="en-US" i="1" dirty="0" err="1" smtClean="0"/>
              <a:t>order_time</a:t>
            </a:r>
            <a:r>
              <a:rPr lang="en-US" dirty="0" smtClean="0"/>
              <a:t> and </a:t>
            </a:r>
            <a:r>
              <a:rPr lang="en-US" i="1" dirty="0" err="1" smtClean="0"/>
              <a:t>result_time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*Hint* Refer to help for </a:t>
            </a:r>
            <a:r>
              <a:rPr lang="en-US" i="1" dirty="0" smtClean="0"/>
              <a:t>NA</a:t>
            </a:r>
            <a:r>
              <a:rPr lang="en-US" dirty="0" smtClean="0"/>
              <a:t>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8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933124"/>
            <a:ext cx="11245577" cy="14496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543409" y="3108711"/>
            <a:ext cx="1236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order_time_min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Calculate:</a:t>
            </a:r>
          </a:p>
          <a:p>
            <a:r>
              <a:rPr lang="en-US" sz="2800" dirty="0" smtClean="0"/>
              <a:t>1</a:t>
            </a:r>
            <a:r>
              <a:rPr lang="en-US" sz="2800" dirty="0"/>
              <a:t>) The </a:t>
            </a:r>
            <a:r>
              <a:rPr lang="en-US" sz="2800" dirty="0" smtClean="0"/>
              <a:t>minimum or first order date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324" y="4889951"/>
            <a:ext cx="2540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933124"/>
            <a:ext cx="11245577" cy="146020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543409" y="3108711"/>
            <a:ext cx="12360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result_time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mr-IN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–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result_interval_med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median(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  <a:r>
              <a:rPr lang="en-US" sz="2000" b="1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na.rm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TRUE))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Calculate:</a:t>
            </a:r>
          </a:p>
          <a:p>
            <a:r>
              <a:rPr lang="en-US" sz="2800" dirty="0" smtClean="0"/>
              <a:t>2</a:t>
            </a:r>
            <a:r>
              <a:rPr lang="en-US" sz="2800" dirty="0"/>
              <a:t>) The median time difference between </a:t>
            </a:r>
            <a:r>
              <a:rPr lang="en-US" sz="2800" dirty="0" err="1"/>
              <a:t>order_time</a:t>
            </a:r>
            <a:r>
              <a:rPr lang="en-US" sz="2800" dirty="0"/>
              <a:t> and </a:t>
            </a:r>
            <a:r>
              <a:rPr lang="en-US" sz="2800" dirty="0" err="1"/>
              <a:t>result_time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776" y="4568911"/>
            <a:ext cx="2514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5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3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 smtClean="0"/>
              <a:t>Consider</a:t>
            </a:r>
            <a:r>
              <a:rPr lang="en-US" u="sng" dirty="0"/>
              <a:t>:</a:t>
            </a:r>
            <a:endParaRPr lang="en-US" u="sng" dirty="0" smtClean="0"/>
          </a:p>
          <a:p>
            <a:r>
              <a:rPr lang="en-US" dirty="0" smtClean="0"/>
              <a:t>How would you calculate the median number of orders for each patient?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5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 smtClean="0">
                <a:solidFill>
                  <a:schemeClr val="tx1"/>
                </a:solidFill>
              </a:rPr>
              <a:t>group_by</a:t>
            </a:r>
            <a:r>
              <a:rPr lang="en-US" sz="5400" dirty="0" smtClean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497319853"/>
              </p:ext>
            </p:extLst>
          </p:nvPr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>
            <p:extLst>
              <p:ext uri="{D42A27DB-BD31-4B8C-83A1-F6EECF244321}">
                <p14:modId xmlns:p14="http://schemas.microsoft.com/office/powerpoint/2010/main" val="448415247"/>
              </p:ext>
            </p:extLst>
          </p:nvPr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>
            <p:extLst>
              <p:ext uri="{D42A27DB-BD31-4B8C-83A1-F6EECF244321}">
                <p14:modId xmlns:p14="http://schemas.microsoft.com/office/powerpoint/2010/main" val="994939006"/>
              </p:ext>
            </p:extLst>
          </p:nvPr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>
            <p:extLst>
              <p:ext uri="{D42A27DB-BD31-4B8C-83A1-F6EECF244321}">
                <p14:modId xmlns:p14="http://schemas.microsoft.com/office/powerpoint/2010/main" val="1632198300"/>
              </p:ext>
            </p:extLst>
          </p:nvPr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7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5"/>
          <p:cNvSpPr>
            <a:spLocks noChangeArrowheads="1"/>
          </p:cNvSpPr>
          <p:nvPr/>
        </p:nvSpPr>
        <p:spPr bwMode="auto">
          <a:xfrm>
            <a:off x="671512" y="3064745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16"/>
          <p:cNvSpPr>
            <a:spLocks noChangeArrowheads="1"/>
          </p:cNvSpPr>
          <p:nvPr/>
        </p:nvSpPr>
        <p:spPr bwMode="auto">
          <a:xfrm>
            <a:off x="3132137" y="3066332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29"/>
          <p:cNvSpPr>
            <a:spLocks noChangeShapeType="1"/>
          </p:cNvSpPr>
          <p:nvPr/>
        </p:nvSpPr>
        <p:spPr bwMode="auto">
          <a:xfrm>
            <a:off x="671512" y="3739432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671513" y="395288"/>
            <a:ext cx="10848975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71513" y="395288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132138" y="395288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71513" y="106997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132138" y="1069976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71513" y="1744663"/>
            <a:ext cx="2460625" cy="671513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132138" y="1744663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671513" y="241617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3132138" y="2417763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671513" y="3765551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3132138" y="3767138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671513" y="4440238"/>
            <a:ext cx="2460625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3132138" y="4440238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671513" y="5113338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3132138" y="5113338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671513" y="578802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3132138" y="5788026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>
            <a:off x="3132138" y="376238"/>
            <a:ext cx="0" cy="6086475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>
            <a:off x="671513" y="1069976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>
            <a:off x="671513" y="1744663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>
            <a:off x="671513" y="2417763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671513" y="3092451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>
            <a:off x="671513" y="37671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671513" y="44402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71513" y="51133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71513" y="5788026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671513" y="39528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765176" y="6080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7:00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1597026" y="6080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5"/>
          <p:cNvSpPr>
            <a:spLocks noChangeArrowheads="1"/>
          </p:cNvSpPr>
          <p:nvPr/>
        </p:nvSpPr>
        <p:spPr bwMode="auto">
          <a:xfrm>
            <a:off x="1736726" y="6080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8:00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3224213" y="608013"/>
            <a:ext cx="15271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BREAKFAST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8"/>
          <p:cNvSpPr>
            <a:spLocks noChangeArrowheads="1"/>
          </p:cNvSpPr>
          <p:nvPr/>
        </p:nvSpPr>
        <p:spPr bwMode="auto">
          <a:xfrm>
            <a:off x="4724401" y="604838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0"/>
          <p:cNvSpPr>
            <a:spLocks noChangeArrowheads="1"/>
          </p:cNvSpPr>
          <p:nvPr/>
        </p:nvSpPr>
        <p:spPr bwMode="auto">
          <a:xfrm>
            <a:off x="6854826" y="604838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1"/>
          <p:cNvSpPr>
            <a:spLocks noChangeArrowheads="1"/>
          </p:cNvSpPr>
          <p:nvPr/>
        </p:nvSpPr>
        <p:spPr bwMode="auto">
          <a:xfrm>
            <a:off x="765176" y="12811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8:00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1597026" y="12811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3"/>
          <p:cNvSpPr>
            <a:spLocks noChangeArrowheads="1"/>
          </p:cNvSpPr>
          <p:nvPr/>
        </p:nvSpPr>
        <p:spPr bwMode="auto">
          <a:xfrm>
            <a:off x="1736726" y="12811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8:10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4"/>
          <p:cNvSpPr>
            <a:spLocks noChangeArrowheads="1"/>
          </p:cNvSpPr>
          <p:nvPr/>
        </p:nvSpPr>
        <p:spPr bwMode="auto">
          <a:xfrm>
            <a:off x="3224213" y="1281113"/>
            <a:ext cx="3603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Instructor and Course Introduction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5"/>
          <p:cNvSpPr>
            <a:spLocks noChangeArrowheads="1"/>
          </p:cNvSpPr>
          <p:nvPr/>
        </p:nvSpPr>
        <p:spPr bwMode="auto">
          <a:xfrm>
            <a:off x="765176" y="19542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8:10 am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6"/>
          <p:cNvSpPr>
            <a:spLocks noChangeArrowheads="1"/>
          </p:cNvSpPr>
          <p:nvPr/>
        </p:nvSpPr>
        <p:spPr bwMode="auto">
          <a:xfrm>
            <a:off x="1597026" y="19542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7"/>
          <p:cNvSpPr>
            <a:spLocks noChangeArrowheads="1"/>
          </p:cNvSpPr>
          <p:nvPr/>
        </p:nvSpPr>
        <p:spPr bwMode="auto">
          <a:xfrm>
            <a:off x="1736726" y="19542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9:50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8"/>
          <p:cNvSpPr>
            <a:spLocks noChangeArrowheads="1"/>
          </p:cNvSpPr>
          <p:nvPr/>
        </p:nvSpPr>
        <p:spPr bwMode="auto">
          <a:xfrm>
            <a:off x="3224213" y="1954213"/>
            <a:ext cx="58848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Introduction to R and RStudio for Reproducible Reporting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765176" y="2628901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9:50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50"/>
          <p:cNvSpPr>
            <a:spLocks noChangeArrowheads="1"/>
          </p:cNvSpPr>
          <p:nvPr/>
        </p:nvSpPr>
        <p:spPr bwMode="auto">
          <a:xfrm>
            <a:off x="1597026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51"/>
          <p:cNvSpPr>
            <a:spLocks noChangeArrowheads="1"/>
          </p:cNvSpPr>
          <p:nvPr/>
        </p:nvSpPr>
        <p:spPr bwMode="auto">
          <a:xfrm>
            <a:off x="1736726" y="2628901"/>
            <a:ext cx="1052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10:10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2"/>
          <p:cNvSpPr>
            <a:spLocks noChangeArrowheads="1"/>
          </p:cNvSpPr>
          <p:nvPr/>
        </p:nvSpPr>
        <p:spPr bwMode="auto">
          <a:xfrm>
            <a:off x="3224213" y="2628901"/>
            <a:ext cx="27447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REFRESHMENT BREAK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3"/>
          <p:cNvSpPr>
            <a:spLocks noChangeArrowheads="1"/>
          </p:cNvSpPr>
          <p:nvPr/>
        </p:nvSpPr>
        <p:spPr bwMode="auto">
          <a:xfrm>
            <a:off x="5254626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4"/>
          <p:cNvSpPr>
            <a:spLocks noChangeArrowheads="1"/>
          </p:cNvSpPr>
          <p:nvPr/>
        </p:nvSpPr>
        <p:spPr bwMode="auto">
          <a:xfrm>
            <a:off x="5969001" y="2628901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5"/>
          <p:cNvSpPr>
            <a:spLocks noChangeArrowheads="1"/>
          </p:cNvSpPr>
          <p:nvPr/>
        </p:nvSpPr>
        <p:spPr bwMode="auto">
          <a:xfrm>
            <a:off x="7202488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8174038" y="2628901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7"/>
          <p:cNvSpPr>
            <a:spLocks noChangeArrowheads="1"/>
          </p:cNvSpPr>
          <p:nvPr/>
        </p:nvSpPr>
        <p:spPr bwMode="auto">
          <a:xfrm>
            <a:off x="765176" y="3303588"/>
            <a:ext cx="1116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10:10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8"/>
          <p:cNvSpPr>
            <a:spLocks noChangeArrowheads="1"/>
          </p:cNvSpPr>
          <p:nvPr/>
        </p:nvSpPr>
        <p:spPr bwMode="auto">
          <a:xfrm>
            <a:off x="1722438" y="3303588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9"/>
          <p:cNvSpPr>
            <a:spLocks noChangeArrowheads="1"/>
          </p:cNvSpPr>
          <p:nvPr/>
        </p:nvSpPr>
        <p:spPr bwMode="auto">
          <a:xfrm>
            <a:off x="1862138" y="3303588"/>
            <a:ext cx="1052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11:50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60"/>
          <p:cNvSpPr>
            <a:spLocks noChangeArrowheads="1"/>
          </p:cNvSpPr>
          <p:nvPr/>
        </p:nvSpPr>
        <p:spPr bwMode="auto">
          <a:xfrm>
            <a:off x="3224213" y="3303588"/>
            <a:ext cx="1673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Data Wrangling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 bwMode="auto">
          <a:xfrm>
            <a:off x="765176" y="3978276"/>
            <a:ext cx="1116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12:00 pm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2"/>
          <p:cNvSpPr>
            <a:spLocks noChangeArrowheads="1"/>
          </p:cNvSpPr>
          <p:nvPr/>
        </p:nvSpPr>
        <p:spPr bwMode="auto">
          <a:xfrm>
            <a:off x="1722438" y="3978276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3"/>
          <p:cNvSpPr>
            <a:spLocks noChangeArrowheads="1"/>
          </p:cNvSpPr>
          <p:nvPr/>
        </p:nvSpPr>
        <p:spPr bwMode="auto">
          <a:xfrm>
            <a:off x="1862138" y="3978276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1:00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4"/>
          <p:cNvSpPr>
            <a:spLocks noChangeArrowheads="1"/>
          </p:cNvSpPr>
          <p:nvPr/>
        </p:nvSpPr>
        <p:spPr bwMode="auto">
          <a:xfrm>
            <a:off x="3224213" y="3978276"/>
            <a:ext cx="9493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LUNCH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6"/>
          <p:cNvSpPr>
            <a:spLocks noChangeArrowheads="1"/>
          </p:cNvSpPr>
          <p:nvPr/>
        </p:nvSpPr>
        <p:spPr bwMode="auto">
          <a:xfrm>
            <a:off x="4352926" y="3978276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8"/>
          <p:cNvSpPr>
            <a:spLocks noChangeArrowheads="1"/>
          </p:cNvSpPr>
          <p:nvPr/>
        </p:nvSpPr>
        <p:spPr bwMode="auto">
          <a:xfrm>
            <a:off x="6796088" y="3978276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9"/>
          <p:cNvSpPr>
            <a:spLocks noChangeArrowheads="1"/>
          </p:cNvSpPr>
          <p:nvPr/>
        </p:nvSpPr>
        <p:spPr bwMode="auto">
          <a:xfrm>
            <a:off x="765176" y="4651376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1:00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70"/>
          <p:cNvSpPr>
            <a:spLocks noChangeArrowheads="1"/>
          </p:cNvSpPr>
          <p:nvPr/>
        </p:nvSpPr>
        <p:spPr bwMode="auto">
          <a:xfrm>
            <a:off x="1597026" y="4651376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71"/>
          <p:cNvSpPr>
            <a:spLocks noChangeArrowheads="1"/>
          </p:cNvSpPr>
          <p:nvPr/>
        </p:nvSpPr>
        <p:spPr bwMode="auto">
          <a:xfrm>
            <a:off x="1736726" y="4651376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2:50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2"/>
          <p:cNvSpPr>
            <a:spLocks noChangeArrowheads="1"/>
          </p:cNvSpPr>
          <p:nvPr/>
        </p:nvSpPr>
        <p:spPr bwMode="auto">
          <a:xfrm>
            <a:off x="3224213" y="4651376"/>
            <a:ext cx="212883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Data Understanding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3"/>
          <p:cNvSpPr>
            <a:spLocks noChangeArrowheads="1"/>
          </p:cNvSpPr>
          <p:nvPr/>
        </p:nvSpPr>
        <p:spPr bwMode="auto">
          <a:xfrm>
            <a:off x="765176" y="532606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2:50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4"/>
          <p:cNvSpPr>
            <a:spLocks noChangeArrowheads="1"/>
          </p:cNvSpPr>
          <p:nvPr/>
        </p:nvSpPr>
        <p:spPr bwMode="auto">
          <a:xfrm>
            <a:off x="1597026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5"/>
          <p:cNvSpPr>
            <a:spLocks noChangeArrowheads="1"/>
          </p:cNvSpPr>
          <p:nvPr/>
        </p:nvSpPr>
        <p:spPr bwMode="auto">
          <a:xfrm>
            <a:off x="1736726" y="532606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3:10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76"/>
          <p:cNvSpPr>
            <a:spLocks noChangeArrowheads="1"/>
          </p:cNvSpPr>
          <p:nvPr/>
        </p:nvSpPr>
        <p:spPr bwMode="auto">
          <a:xfrm>
            <a:off x="3224213" y="5326063"/>
            <a:ext cx="27447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REFRESHMENT BREAK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7"/>
          <p:cNvSpPr>
            <a:spLocks noChangeArrowheads="1"/>
          </p:cNvSpPr>
          <p:nvPr/>
        </p:nvSpPr>
        <p:spPr bwMode="auto">
          <a:xfrm>
            <a:off x="5254626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8"/>
          <p:cNvSpPr>
            <a:spLocks noChangeArrowheads="1"/>
          </p:cNvSpPr>
          <p:nvPr/>
        </p:nvSpPr>
        <p:spPr bwMode="auto">
          <a:xfrm>
            <a:off x="5891213" y="5326063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9"/>
          <p:cNvSpPr>
            <a:spLocks noChangeArrowheads="1"/>
          </p:cNvSpPr>
          <p:nvPr/>
        </p:nvSpPr>
        <p:spPr bwMode="auto">
          <a:xfrm>
            <a:off x="8075613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80"/>
          <p:cNvSpPr>
            <a:spLocks noChangeArrowheads="1"/>
          </p:cNvSpPr>
          <p:nvPr/>
        </p:nvSpPr>
        <p:spPr bwMode="auto">
          <a:xfrm>
            <a:off x="8174038" y="5297488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81"/>
          <p:cNvSpPr>
            <a:spLocks noChangeArrowheads="1"/>
          </p:cNvSpPr>
          <p:nvPr/>
        </p:nvSpPr>
        <p:spPr bwMode="auto">
          <a:xfrm>
            <a:off x="765176" y="6000751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3:10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82"/>
          <p:cNvSpPr>
            <a:spLocks noChangeArrowheads="1"/>
          </p:cNvSpPr>
          <p:nvPr/>
        </p:nvSpPr>
        <p:spPr bwMode="auto">
          <a:xfrm>
            <a:off x="1597026" y="600075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83"/>
          <p:cNvSpPr>
            <a:spLocks noChangeArrowheads="1"/>
          </p:cNvSpPr>
          <p:nvPr/>
        </p:nvSpPr>
        <p:spPr bwMode="auto">
          <a:xfrm>
            <a:off x="1736726" y="6000751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5:00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84"/>
          <p:cNvSpPr>
            <a:spLocks noChangeArrowheads="1"/>
          </p:cNvSpPr>
          <p:nvPr/>
        </p:nvSpPr>
        <p:spPr bwMode="auto">
          <a:xfrm>
            <a:off x="3224213" y="6000751"/>
            <a:ext cx="27066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Exploratory Data Analysis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13"/>
          <p:cNvSpPr>
            <a:spLocks noChangeArrowheads="1"/>
          </p:cNvSpPr>
          <p:nvPr/>
        </p:nvSpPr>
        <p:spPr bwMode="auto">
          <a:xfrm>
            <a:off x="671513" y="4438356"/>
            <a:ext cx="2460625" cy="67468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14"/>
          <p:cNvSpPr>
            <a:spLocks noChangeArrowheads="1"/>
          </p:cNvSpPr>
          <p:nvPr/>
        </p:nvSpPr>
        <p:spPr bwMode="auto">
          <a:xfrm>
            <a:off x="3132138" y="4439944"/>
            <a:ext cx="8388350" cy="67468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8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 smtClean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4991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 smtClean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71517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30" y="1684817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41" y="3909339"/>
            <a:ext cx="6124154" cy="224942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4698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441"/>
          <a:stretch/>
        </p:blipFill>
        <p:spPr>
          <a:xfrm>
            <a:off x="2836016" y="3937000"/>
            <a:ext cx="6114309" cy="2175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4510" y="778672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 smtClean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department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39593" y="1684817"/>
            <a:ext cx="989258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smtClean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i="1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department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08700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 smtClean="0">
                <a:solidFill>
                  <a:schemeClr val="tx1"/>
                </a:solidFill>
              </a:rPr>
              <a:t>group_by</a:t>
            </a:r>
            <a:r>
              <a:rPr lang="en-US" sz="5400" dirty="0" smtClean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 smtClean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1990735559"/>
              </p:ext>
            </p:extLst>
          </p:nvPr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135046913"/>
                </p:ext>
              </p:extLst>
            </p:nvPr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>
            <p:extLst>
              <p:ext uri="{D42A27DB-BD31-4B8C-83A1-F6EECF244321}">
                <p14:modId xmlns:p14="http://schemas.microsoft.com/office/powerpoint/2010/main" val="1880829079"/>
              </p:ext>
            </p:extLst>
          </p:nvPr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 smtClean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 smtClean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631952"/>
            <a:ext cx="10822832" cy="22572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7045" y="2866531"/>
            <a:ext cx="1069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504" y="815703"/>
            <a:ext cx="1068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Re-calculate the mean </a:t>
            </a:r>
            <a:r>
              <a:rPr lang="en-US" sz="5400" dirty="0" smtClean="0">
                <a:latin typeface="+mj-lt"/>
                <a:sym typeface="Calibri"/>
              </a:rPr>
              <a:t>order count </a:t>
            </a:r>
            <a:r>
              <a:rPr lang="en-US" sz="5400">
                <a:latin typeface="+mj-lt"/>
                <a:sym typeface="Calibri"/>
              </a:rPr>
              <a:t>per </a:t>
            </a:r>
            <a:r>
              <a:rPr lang="en-US" sz="5400" smtClean="0">
                <a:latin typeface="+mj-lt"/>
                <a:sym typeface="Calibri"/>
              </a:rPr>
              <a:t>patient</a:t>
            </a:r>
            <a:endParaRPr lang="en-US" sz="5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i="1" dirty="0" smtClean="0"/>
              <a:t>Recall</a:t>
            </a:r>
            <a:r>
              <a:rPr lang="en-US" sz="2800" i="1" dirty="0" smtClean="0"/>
              <a:t> that we previously used summarize() and mutate() like this: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32" y="5284916"/>
            <a:ext cx="4699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0722" y="2631952"/>
            <a:ext cx="11365889" cy="201362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321974" y="2807539"/>
            <a:ext cx="12727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n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()) %&gt;%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 smtClean="0"/>
              <a:t>Let’s now use </a:t>
            </a:r>
            <a:r>
              <a:rPr lang="en-US" sz="2800" i="1" dirty="0" err="1" smtClean="0"/>
              <a:t>group_by</a:t>
            </a:r>
            <a:r>
              <a:rPr lang="en-US" sz="2800" i="1" dirty="0" smtClean="0"/>
              <a:t>() and summarize()</a:t>
            </a:r>
            <a:r>
              <a:rPr lang="mr-IN" sz="2800" i="1" dirty="0" smtClean="0"/>
              <a:t>…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67440" y="830635"/>
            <a:ext cx="9128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Calculate the </a:t>
            </a:r>
            <a:r>
              <a:rPr lang="en-US" sz="5400">
                <a:latin typeface="+mj-lt"/>
                <a:sym typeface="Calibri"/>
              </a:rPr>
              <a:t>mean </a:t>
            </a:r>
            <a:r>
              <a:rPr lang="en-US" sz="5400" smtClean="0">
                <a:latin typeface="+mj-lt"/>
                <a:sym typeface="Calibri"/>
              </a:rPr>
              <a:t>order count per </a:t>
            </a:r>
            <a:r>
              <a:rPr lang="en-US" sz="5400" dirty="0">
                <a:latin typeface="+mj-lt"/>
                <a:sym typeface="Calibri"/>
              </a:rPr>
              <a:t>patient</a:t>
            </a:r>
            <a:endParaRPr lang="en-US" sz="5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41" y="5325008"/>
            <a:ext cx="2387600" cy="1054100"/>
          </a:xfrm>
          <a:prstGeom prst="rect">
            <a:avLst/>
          </a:prstGeom>
        </p:spPr>
      </p:pic>
      <p:sp>
        <p:nvSpPr>
          <p:cNvPr id="7" name="Hexagon 6"/>
          <p:cNvSpPr/>
          <p:nvPr/>
        </p:nvSpPr>
        <p:spPr>
          <a:xfrm>
            <a:off x="359890" y="5253430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8" name="Right Arrow 7"/>
          <p:cNvSpPr/>
          <p:nvPr/>
        </p:nvSpPr>
        <p:spPr>
          <a:xfrm>
            <a:off x="4515729" y="552154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>
            <a:off x="5796766" y="517106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90" y="4735162"/>
            <a:ext cx="2870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 smtClean="0"/>
              <a:t>Your Turn 4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Calculate:</a:t>
            </a:r>
          </a:p>
          <a:p>
            <a:r>
              <a:rPr lang="en-US" dirty="0" smtClean="0"/>
              <a:t>1) The median number of orders per patient </a:t>
            </a:r>
          </a:p>
          <a:p>
            <a:r>
              <a:rPr lang="en-US" dirty="0" smtClean="0"/>
              <a:t>2) The maximum number of TSH orders per patient</a:t>
            </a:r>
          </a:p>
          <a:p>
            <a:r>
              <a:rPr lang="en-US" dirty="0" smtClean="0"/>
              <a:t>3) (</a:t>
            </a:r>
            <a:r>
              <a:rPr lang="en-US" i="1" dirty="0" smtClean="0"/>
              <a:t>*Bonus*</a:t>
            </a:r>
            <a:r>
              <a:rPr lang="en-US" dirty="0" smtClean="0"/>
              <a:t>) The 5</a:t>
            </a:r>
            <a:r>
              <a:rPr lang="en-US" baseline="30000" dirty="0" smtClean="0"/>
              <a:t>th</a:t>
            </a:r>
            <a:r>
              <a:rPr lang="en-US" dirty="0" smtClean="0"/>
              <a:t> and 95</a:t>
            </a:r>
            <a:r>
              <a:rPr lang="en-US" baseline="30000" dirty="0" smtClean="0"/>
              <a:t>th</a:t>
            </a:r>
            <a:r>
              <a:rPr lang="en-US" dirty="0" smtClean="0"/>
              <a:t> percentile of the number of orders per patient (</a:t>
            </a:r>
            <a:r>
              <a:rPr lang="en-US" i="1" dirty="0" smtClean="0"/>
              <a:t>Hint: look up function `quantile()`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211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15356" y="2534915"/>
            <a:ext cx="10311405" cy="1786362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1015357" y="2710502"/>
            <a:ext cx="123601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pt_order_count_median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median(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Calculate:</a:t>
            </a:r>
          </a:p>
          <a:p>
            <a:r>
              <a:rPr lang="en-US" sz="2800" dirty="0" smtClean="0"/>
              <a:t>1</a:t>
            </a:r>
            <a:r>
              <a:rPr lang="en-US" sz="2800" dirty="0"/>
              <a:t>) The median number of orders per patient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195" y="4755427"/>
            <a:ext cx="2794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608657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4037" y="2784244"/>
            <a:ext cx="12360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 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proc_code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== "TSH") %&gt;%	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pt_order_count_max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max(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Calculate:</a:t>
            </a:r>
          </a:p>
          <a:p>
            <a:r>
              <a:rPr lang="en-US" sz="2800" dirty="0" smtClean="0"/>
              <a:t>2) </a:t>
            </a:r>
            <a:r>
              <a:rPr lang="en-US" sz="2800" dirty="0"/>
              <a:t>The maximum number of TSH orders per patient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95" y="4877251"/>
            <a:ext cx="2514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3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 smtClean="0"/>
              <a:t>Be able to</a:t>
            </a:r>
            <a:r>
              <a:rPr lang="mr-IN" sz="2800" dirty="0" smtClean="0"/>
              <a:t>…</a:t>
            </a: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 smtClean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 smtClean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 smtClean="0"/>
              <a:t>Break apart data frames 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 smtClean="0"/>
              <a:t>Use standard statistical modeling functions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 smtClean="0"/>
              <a:t>Compare variables’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9985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622990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00643" y="2798577"/>
            <a:ext cx="12202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summarize(pt_order_count_q05 = quantile(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probs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=0.05),	          			   pt_order_count_q95 = quantile(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probs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=0.95))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7114" y="809034"/>
            <a:ext cx="1091678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Calculate:</a:t>
            </a:r>
          </a:p>
          <a:p>
            <a:r>
              <a:rPr lang="en-US" sz="2800" dirty="0"/>
              <a:t>3</a:t>
            </a:r>
            <a:r>
              <a:rPr lang="en-US" sz="2800" dirty="0" smtClean="0"/>
              <a:t>) (*Bonus*) The </a:t>
            </a:r>
            <a:r>
              <a:rPr lang="en-US" sz="2800" dirty="0"/>
              <a:t>5</a:t>
            </a:r>
            <a:r>
              <a:rPr lang="en-US" sz="2800" baseline="30000" dirty="0"/>
              <a:t>th</a:t>
            </a:r>
            <a:r>
              <a:rPr lang="en-US" sz="2800" dirty="0"/>
              <a:t> and 95</a:t>
            </a:r>
            <a:r>
              <a:rPr lang="en-US" sz="2800" baseline="30000" dirty="0"/>
              <a:t>th</a:t>
            </a:r>
            <a:r>
              <a:rPr lang="en-US" sz="2800" dirty="0"/>
              <a:t> percentile of the number of orders per patient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45" y="4966151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5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 smtClean="0"/>
              <a:t>Your Turn 5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78989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Calculate the mean order count per patient for each department</a:t>
            </a:r>
          </a:p>
          <a:p>
            <a:endParaRPr lang="en-US" dirty="0"/>
          </a:p>
          <a:p>
            <a:r>
              <a:rPr lang="en-US" sz="4400" i="1" dirty="0" smtClean="0"/>
              <a:t>Hint: summarize() rolls up a single grouping variable at a time</a:t>
            </a:r>
          </a:p>
        </p:txBody>
      </p:sp>
    </p:spTree>
    <p:extLst>
      <p:ext uri="{BB962C8B-B14F-4D97-AF65-F5344CB8AC3E}">
        <p14:creationId xmlns:p14="http://schemas.microsoft.com/office/powerpoint/2010/main" val="103535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07836"/>
            <a:ext cx="11245577" cy="163991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217632" y="150403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9" y="2283423"/>
            <a:ext cx="12360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</a:t>
            </a:r>
            <a:endParaRPr lang="en-US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  <a:endParaRPr lang="en-US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n()) %&gt;%    </a:t>
            </a:r>
            <a:endParaRPr lang="en-US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mean(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 the mean order count per patient for each department</a:t>
            </a:r>
            <a:endParaRPr lang="en-US" sz="2800" dirty="0"/>
          </a:p>
        </p:txBody>
      </p:sp>
      <p:sp>
        <p:nvSpPr>
          <p:cNvPr id="10" name="Hexagon 9"/>
          <p:cNvSpPr/>
          <p:nvPr/>
        </p:nvSpPr>
        <p:spPr>
          <a:xfrm>
            <a:off x="106672" y="497411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11" name="Right Arrow 10"/>
          <p:cNvSpPr/>
          <p:nvPr/>
        </p:nvSpPr>
        <p:spPr>
          <a:xfrm>
            <a:off x="5376122" y="497411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6514216" y="508870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5" y="4293372"/>
            <a:ext cx="4436165" cy="1832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347" y="4370927"/>
            <a:ext cx="4833086" cy="17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chemeClr val="tx1"/>
                </a:solidFill>
              </a:rPr>
              <a:t>Compare two sets of count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59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484781"/>
            <a:ext cx="10822832" cy="2087219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25317" y="2527127"/>
            <a:ext cx="12360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  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%in% c("INTERNAL MEDICINE CLINIC",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	"FAMILY MEDICINE CLINIC")) %&gt;%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  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   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-&gt;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1885030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 smtClean="0"/>
              <a:t>Create the order counts per patient for 2 departments</a:t>
            </a:r>
            <a:endParaRPr lang="en-US" sz="28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sample distributions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29" y="4900196"/>
            <a:ext cx="3968066" cy="139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29" y="4744357"/>
            <a:ext cx="3799018" cy="1671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648" y="4794265"/>
            <a:ext cx="4097997" cy="1621295"/>
          </a:xfrm>
          <a:prstGeom prst="rect">
            <a:avLst/>
          </a:prstGeom>
        </p:spPr>
      </p:pic>
      <p:sp>
        <p:nvSpPr>
          <p:cNvPr id="13" name="Hexagon 12"/>
          <p:cNvSpPr/>
          <p:nvPr/>
        </p:nvSpPr>
        <p:spPr>
          <a:xfrm>
            <a:off x="1886282" y="609953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14" name="Hexagon 13"/>
          <p:cNvSpPr/>
          <p:nvPr/>
        </p:nvSpPr>
        <p:spPr>
          <a:xfrm>
            <a:off x="5832123" y="6106361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15" name="Hexagon 14"/>
          <p:cNvSpPr/>
          <p:nvPr/>
        </p:nvSpPr>
        <p:spPr>
          <a:xfrm>
            <a:off x="9841063" y="6106361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/>
              <a:t>3</a:t>
            </a:r>
            <a:endParaRPr lang="en-US" sz="3200" b="1" dirty="0"/>
          </a:p>
        </p:txBody>
      </p:sp>
      <p:sp>
        <p:nvSpPr>
          <p:cNvPr id="16" name="Right Arrow 15"/>
          <p:cNvSpPr/>
          <p:nvPr/>
        </p:nvSpPr>
        <p:spPr>
          <a:xfrm>
            <a:off x="3524866" y="534138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204514" y="540738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320860"/>
            <a:ext cx="6336539" cy="113379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76644" y="2379926"/>
            <a:ext cx="6332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 +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geom_histogram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(x =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294" y="3804267"/>
            <a:ext cx="3453341" cy="2771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002" y="2146640"/>
            <a:ext cx="3727202" cy="18844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Visualize the distribution </a:t>
            </a:r>
            <a:r>
              <a:rPr lang="en-US" sz="5400" dirty="0" smtClean="0"/>
              <a:t>of order counts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679535" y="1760472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80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39573" y="2192256"/>
            <a:ext cx="7655782" cy="1438363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800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800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800"/>
          </a:p>
        </p:txBody>
      </p:sp>
      <p:sp>
        <p:nvSpPr>
          <p:cNvPr id="4" name="TextBox 3"/>
          <p:cNvSpPr txBox="1"/>
          <p:nvPr/>
        </p:nvSpPr>
        <p:spPr>
          <a:xfrm>
            <a:off x="603741" y="2234602"/>
            <a:ext cx="7655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orders_per_pt_dept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%&gt;%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group_by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(department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%&gt;%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summarize(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order_count_median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median(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),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order_count_mean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mean(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))</a:t>
            </a:r>
            <a:endParaRPr lang="en-US" dirty="0" smtClean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504" y="4497516"/>
            <a:ext cx="6781800" cy="13081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1064953" cy="1499616"/>
          </a:xfrm>
        </p:spPr>
        <p:txBody>
          <a:bodyPr>
            <a:normAutofit/>
          </a:bodyPr>
          <a:lstStyle/>
          <a:p>
            <a:r>
              <a:rPr lang="en-US" sz="4400" dirty="0"/>
              <a:t>Describe the central tendency of the order </a:t>
            </a:r>
            <a:r>
              <a:rPr lang="en-US" sz="4400" dirty="0" smtClean="0"/>
              <a:t>count</a:t>
            </a:r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901" y="2192257"/>
            <a:ext cx="3459917" cy="17493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255304" y="1822924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712" y="3948881"/>
            <a:ext cx="1777233" cy="142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451" y="585216"/>
            <a:ext cx="10135518" cy="149961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ea typeface="+mn-ea"/>
                <a:cs typeface="+mn-cs"/>
              </a:rPr>
              <a:t>What test </a:t>
            </a:r>
            <a:r>
              <a:rPr lang="en-US" sz="5400" dirty="0" smtClean="0">
                <a:solidFill>
                  <a:schemeClr val="tx1"/>
                </a:solidFill>
                <a:ea typeface="+mn-ea"/>
                <a:cs typeface="+mn-cs"/>
              </a:rPr>
              <a:t>can compare </a:t>
            </a:r>
            <a:r>
              <a:rPr lang="en-US" sz="5400" dirty="0">
                <a:solidFill>
                  <a:schemeClr val="tx1"/>
                </a:solidFill>
                <a:ea typeface="+mn-ea"/>
                <a:cs typeface="+mn-cs"/>
              </a:rPr>
              <a:t>count distributions?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4" y="2402724"/>
            <a:ext cx="10233479" cy="2115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52" y="5103912"/>
            <a:ext cx="1777233" cy="142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0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9035" y="846551"/>
            <a:ext cx="2729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wilcox.test</a:t>
            </a:r>
            <a:r>
              <a:rPr lang="en-US" sz="4400" dirty="0" smtClean="0">
                <a:latin typeface="Calibri"/>
                <a:sym typeface="Calibri"/>
              </a:rPr>
              <a:t>()</a:t>
            </a:r>
            <a:endParaRPr lang="en-US" sz="1400" dirty="0"/>
          </a:p>
        </p:txBody>
      </p:sp>
      <p:sp>
        <p:nvSpPr>
          <p:cNvPr id="5" name="Google Shape;131;p17"/>
          <p:cNvSpPr/>
          <p:nvPr/>
        </p:nvSpPr>
        <p:spPr>
          <a:xfrm>
            <a:off x="1974263" y="2865435"/>
            <a:ext cx="8000161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2328673" y="2923778"/>
            <a:ext cx="87580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wilcox.test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smtClean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measure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smtClean="0">
                <a:solidFill>
                  <a:srgbClr val="92D05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~ </a:t>
            </a:r>
            <a:r>
              <a:rPr lang="en-US" sz="3200" dirty="0" smtClean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data = </a:t>
            </a:r>
            <a:r>
              <a:rPr lang="en-US" sz="3200" dirty="0" smtClean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...)</a:t>
            </a:r>
            <a:endParaRPr lang="en-US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3211251" y="6223451"/>
            <a:ext cx="9256238" cy="50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i="1" dirty="0" smtClean="0">
                <a:latin typeface="Calibri"/>
                <a:ea typeface="Calibri"/>
                <a:cs typeface="Calibri"/>
                <a:sym typeface="Calibri"/>
              </a:rPr>
              <a:t>Compare distributions by rank order</a:t>
            </a:r>
            <a:endParaRPr sz="28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pSp>
        <p:nvGrpSpPr>
          <p:cNvPr id="11" name="Group 10"/>
          <p:cNvGrpSpPr/>
          <p:nvPr/>
        </p:nvGrpSpPr>
        <p:grpSpPr>
          <a:xfrm>
            <a:off x="5782807" y="4551781"/>
            <a:ext cx="2365216" cy="1246648"/>
            <a:chOff x="896764" y="1732048"/>
            <a:chExt cx="2365216" cy="1246648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2764"/>
                <a:gd name="adj2" fmla="val -9861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6764" y="2088673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</a:rPr>
                <a:t>data frame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412462" y="1267523"/>
            <a:ext cx="2365216" cy="1384995"/>
            <a:chOff x="896764" y="1657785"/>
            <a:chExt cx="2365216" cy="1384995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g</a:t>
              </a:r>
              <a:r>
                <a:rPr lang="en-US" sz="2800" dirty="0" smtClean="0">
                  <a:solidFill>
                    <a:schemeClr val="bg1"/>
                  </a:solidFill>
                </a:rPr>
                <a:t>rouping or predictor variable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412462" y="4598219"/>
            <a:ext cx="2365216" cy="1246648"/>
            <a:chOff x="896764" y="1732048"/>
            <a:chExt cx="2365216" cy="1246648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764" y="1873227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a</a:t>
              </a:r>
              <a:r>
                <a:rPr lang="en-US" sz="2800" dirty="0" smtClean="0">
                  <a:solidFill>
                    <a:schemeClr val="bg1"/>
                  </a:solidFill>
                </a:rPr>
                <a:t>dditional arguments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64612" y="1389431"/>
            <a:ext cx="1589371" cy="1384995"/>
            <a:chOff x="896764" y="1657785"/>
            <a:chExt cx="2365216" cy="1384995"/>
          </a:xfrm>
        </p:grpSpPr>
        <p:sp>
          <p:nvSpPr>
            <p:cNvPr id="36" name="Rounded Rectangular Callout 3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16881"/>
                <a:gd name="adj2" fmla="val 77830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</a:rPr>
                <a:t>tilde operator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40917" y="1326272"/>
            <a:ext cx="2365216" cy="1384995"/>
            <a:chOff x="896764" y="1657786"/>
            <a:chExt cx="2365216" cy="1384995"/>
          </a:xfrm>
        </p:grpSpPr>
        <p:sp>
          <p:nvSpPr>
            <p:cNvPr id="39" name="Rounded Rectangular Callout 38"/>
            <p:cNvSpPr/>
            <p:nvPr/>
          </p:nvSpPr>
          <p:spPr>
            <a:xfrm>
              <a:off x="896764" y="1741379"/>
              <a:ext cx="2365216" cy="1246648"/>
            </a:xfrm>
            <a:prstGeom prst="wedgeRoundRectCallout">
              <a:avLst>
                <a:gd name="adj1" fmla="val 30644"/>
                <a:gd name="adj2" fmla="val 7538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6764" y="1657786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dependent or outcome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77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226" y="2484781"/>
            <a:ext cx="7738156" cy="1673562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15589" y="2527127"/>
            <a:ext cx="6951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wilcox.test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~ department,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data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orders_per_pt_dept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alternative =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two.sided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",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paired = FALSE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conf.int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TRUE)</a:t>
            </a:r>
            <a:endParaRPr lang="en-US" sz="2000" dirty="0" smtClean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1885030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 smtClean="0"/>
              <a:t>Wilcoxon rank-sum test</a:t>
            </a:r>
            <a:endParaRPr lang="en-US" sz="28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2580"/>
          <a:stretch/>
        </p:blipFill>
        <p:spPr>
          <a:xfrm>
            <a:off x="8485632" y="2005431"/>
            <a:ext cx="3553961" cy="17988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032" y="4241800"/>
            <a:ext cx="67056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32" y="3874050"/>
            <a:ext cx="3132269" cy="193156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29128" y="585216"/>
            <a:ext cx="10677828" cy="1499616"/>
          </a:xfrm>
        </p:spPr>
        <p:txBody>
          <a:bodyPr>
            <a:normAutofit/>
          </a:bodyPr>
          <a:lstStyle/>
          <a:p>
            <a:r>
              <a:rPr lang="en-US" sz="4400" dirty="0">
                <a:sym typeface="Calibri"/>
              </a:rPr>
              <a:t>Compare </a:t>
            </a:r>
            <a:r>
              <a:rPr lang="en-US" sz="4400" dirty="0" smtClean="0">
                <a:sym typeface="Calibri"/>
              </a:rPr>
              <a:t>order count distributions </a:t>
            </a:r>
            <a:r>
              <a:rPr lang="en-US" sz="4400" dirty="0">
                <a:sym typeface="Calibri"/>
              </a:rPr>
              <a:t>between 2 </a:t>
            </a:r>
            <a:r>
              <a:rPr lang="en-US" sz="4400" dirty="0" smtClean="0">
                <a:sym typeface="Calibri"/>
              </a:rPr>
              <a:t>departments</a:t>
            </a:r>
            <a:endParaRPr lang="en-US" sz="4400" dirty="0"/>
          </a:p>
        </p:txBody>
      </p:sp>
      <p:sp>
        <p:nvSpPr>
          <p:cNvPr id="12" name="Rectangle 11"/>
          <p:cNvSpPr/>
          <p:nvPr/>
        </p:nvSpPr>
        <p:spPr>
          <a:xfrm>
            <a:off x="9030544" y="1692543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508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04CD91-ABF6-9145-B3A6-62656B5F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6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A4948D8-D2BF-CB44-BFE5-34F93BC4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2464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Compare order counts across the nephrology, cardiology, and gastroenterology departments.</a:t>
            </a:r>
          </a:p>
          <a:p>
            <a:endParaRPr lang="en-US" i="1" dirty="0" smtClean="0"/>
          </a:p>
          <a:p>
            <a:r>
              <a:rPr lang="en-US" i="1" dirty="0" smtClean="0"/>
              <a:t>*Hint: Convert department to a factor using function factor()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9819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62070" y="2051688"/>
            <a:ext cx="9477669" cy="321244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41342" y="2114516"/>
            <a:ext cx="91677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      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mutate(department = factor(department))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%in% c("NEPHROLOGY CLINIC",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"CARDIOLOGY CLINIC",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"GASTROENTEROLOGY CLINIC"))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      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   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%&gt;%   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kruskal.test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~ department,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data = .)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722" y="809336"/>
            <a:ext cx="10664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Compare order counts across the nephrology, cardiology, and gastroenterology departments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23" y="5429267"/>
            <a:ext cx="68072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0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  <a:sym typeface="Calibri"/>
              </a:rPr>
              <a:t>summarize</a:t>
            </a:r>
            <a:r>
              <a:rPr lang="en-US" sz="5400" dirty="0" smtClean="0"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7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 smtClean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smtClean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5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95915"/>
              </p:ext>
            </p:extLst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 smtClean="0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 smtClean="0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19766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88444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40477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97641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1303"/>
              </p:ext>
            </p:extLst>
          </p:nvPr>
        </p:nvGraphicFramePr>
        <p:xfrm>
          <a:off x="6655443" y="4358675"/>
          <a:ext cx="2051392" cy="892344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 smtClean="0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head(4) %&gt;%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 smtClean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36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94128"/>
              </p:ext>
            </p:extLst>
          </p:nvPr>
        </p:nvGraphicFramePr>
        <p:xfrm>
          <a:off x="1900244" y="4531150"/>
          <a:ext cx="3342316" cy="2213854"/>
        </p:xfrm>
        <a:graphic>
          <a:graphicData uri="http://schemas.openxmlformats.org/drawingml/2006/table">
            <a:tbl>
              <a:tblPr firstRow="1" bandRow="1"/>
              <a:tblGrid>
                <a:gridCol w="1346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956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 smtClean="0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 smtClean="0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19766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88444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5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40477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97641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5240"/>
              </p:ext>
            </p:extLst>
          </p:nvPr>
        </p:nvGraphicFramePr>
        <p:xfrm>
          <a:off x="6319213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 smtClean="0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913172"/>
              </p:ext>
            </p:extLst>
          </p:nvPr>
        </p:nvGraphicFramePr>
        <p:xfrm>
          <a:off x="8370605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 smtClean="0">
                          <a:solidFill>
                            <a:schemeClr val="lt1"/>
                          </a:solidFill>
                        </a:rPr>
                        <a:t>pt_count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head(4) %&gt;%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 smtClean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n(),</a:t>
            </a:r>
          </a:p>
          <a:p>
            <a:r>
              <a:rPr lang="en-US" sz="2400" dirty="0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 smtClean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20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11973</TotalTime>
  <Words>2594</Words>
  <Application>Microsoft Macintosh PowerPoint</Application>
  <PresentationFormat>Widescreen</PresentationFormat>
  <Paragraphs>340</Paragraphs>
  <Slides>42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Calibri</vt:lpstr>
      <vt:lpstr>Consolas</vt:lpstr>
      <vt:lpstr>Courier New</vt:lpstr>
      <vt:lpstr>Mangal</vt:lpstr>
      <vt:lpstr>Times New Roman</vt:lpstr>
      <vt:lpstr>Trebuchet MS</vt:lpstr>
      <vt:lpstr>Tw Cen MT</vt:lpstr>
      <vt:lpstr>Tw Cen MT Condensed</vt:lpstr>
      <vt:lpstr>Wingdings 3</vt:lpstr>
      <vt:lpstr>Arial</vt:lpstr>
      <vt:lpstr>Integral</vt:lpstr>
      <vt:lpstr>Introduction to R  Workshop</vt:lpstr>
      <vt:lpstr>PowerPoint Presentation</vt:lpstr>
      <vt:lpstr>Objectives</vt:lpstr>
      <vt:lpstr>Typical Data Science Pipeline</vt:lpstr>
      <vt:lpstr>Summarize()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Your Turn 3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Your Turn 5</vt:lpstr>
      <vt:lpstr>PowerPoint Presentation</vt:lpstr>
      <vt:lpstr>Compare two sets of count data</vt:lpstr>
      <vt:lpstr>Compare sample distributions</vt:lpstr>
      <vt:lpstr>Visualize the distribution of order counts</vt:lpstr>
      <vt:lpstr>Describe the central tendency of the order count</vt:lpstr>
      <vt:lpstr>What test can compare count distributions?</vt:lpstr>
      <vt:lpstr>PowerPoint Presentation</vt:lpstr>
      <vt:lpstr>Compare order count distributions between 2 departments</vt:lpstr>
      <vt:lpstr>Your Turn 6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Herman, Daniel</cp:lastModifiedBy>
  <cp:revision>571</cp:revision>
  <cp:lastPrinted>2019-05-05T17:37:15Z</cp:lastPrinted>
  <dcterms:created xsi:type="dcterms:W3CDTF">2018-02-01T22:00:01Z</dcterms:created>
  <dcterms:modified xsi:type="dcterms:W3CDTF">2019-05-06T03:55:59Z</dcterms:modified>
</cp:coreProperties>
</file>